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6" r:id="rId9"/>
    <p:sldId id="263" r:id="rId10"/>
    <p:sldId id="267" r:id="rId11"/>
    <p:sldId id="268" r:id="rId12"/>
    <p:sldId id="272" r:id="rId13"/>
    <p:sldId id="264" r:id="rId14"/>
    <p:sldId id="265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dirty="0" smtClean="0"/>
              <a:t>Faceți clic pentru a edita stilul de titlu Coordonator</a:t>
            </a:r>
            <a:endParaRPr lang="ro-RO" dirty="0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66D54-9F01-4702-B7C5-46725197CEED}" type="datetimeFigureOut">
              <a:rPr lang="ro-RO" smtClean="0"/>
              <a:pPr/>
              <a:t>13.12.2012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8E3FB-48F0-4AC3-BC1B-8CB48FA5E97D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6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2071670" y="1285860"/>
            <a:ext cx="6772300" cy="1470025"/>
          </a:xfrm>
        </p:spPr>
        <p:txBody>
          <a:bodyPr/>
          <a:lstStyle/>
          <a:p>
            <a:r>
              <a:rPr lang="ro-RO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Executantul Cangurul</a:t>
            </a:r>
            <a:endParaRPr lang="ro-RO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o-RO" dirty="0" smtClean="0"/>
              <a:t> </a:t>
            </a:r>
            <a:endParaRPr lang="ro-RO" dirty="0"/>
          </a:p>
        </p:txBody>
      </p:sp>
      <p:pic>
        <p:nvPicPr>
          <p:cNvPr id="4" name="Imagine 3" descr="http://www.click.ro/bbtcontent/clipping/CLIIMA20120306_0140/5.jpg"/>
          <p:cNvPicPr/>
          <p:nvPr/>
        </p:nvPicPr>
        <p:blipFill>
          <a:blip r:embed="rId2"/>
          <a:srcRect l="3433" t="4634" r="3004"/>
          <a:stretch>
            <a:fillRect/>
          </a:stretch>
        </p:blipFill>
        <p:spPr bwMode="auto">
          <a:xfrm>
            <a:off x="714348" y="3643314"/>
            <a:ext cx="2500322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CasetăText 4"/>
          <p:cNvSpPr txBox="1"/>
          <p:nvPr/>
        </p:nvSpPr>
        <p:spPr>
          <a:xfrm>
            <a:off x="2285984" y="2643182"/>
            <a:ext cx="650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Prof. </a:t>
            </a:r>
            <a:r>
              <a:rPr lang="en-US" sz="2400" b="1" dirty="0" err="1" smtClean="0"/>
              <a:t>Costela</a:t>
            </a:r>
            <a:r>
              <a:rPr lang="en-US" sz="2400" b="1" dirty="0" smtClean="0"/>
              <a:t> </a:t>
            </a:r>
            <a:r>
              <a:rPr lang="ro-RO" sz="2400" b="1" dirty="0" smtClean="0"/>
              <a:t>Pătrașcu, Liceul </a:t>
            </a:r>
            <a:r>
              <a:rPr lang="en-US" sz="2400" b="1" dirty="0" smtClean="0"/>
              <a:t>“</a:t>
            </a:r>
            <a:r>
              <a:rPr lang="en-US" sz="2400" b="1" dirty="0" err="1" smtClean="0"/>
              <a:t>Matei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Basarab</a:t>
            </a:r>
            <a:r>
              <a:rPr lang="en-US" sz="2400" b="1" dirty="0" smtClean="0"/>
              <a:t>”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9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asetăText 2"/>
          <p:cNvSpPr txBox="1"/>
          <p:nvPr/>
        </p:nvSpPr>
        <p:spPr>
          <a:xfrm>
            <a:off x="714348" y="4429132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Algoritm ciclic</a:t>
            </a:r>
            <a:endParaRPr lang="ro-RO" sz="24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Daca </a:t>
            </a:r>
            <a:r>
              <a:rPr lang="en-US" dirty="0" smtClean="0"/>
              <a:t>&lt;Condi</a:t>
            </a:r>
            <a:r>
              <a:rPr lang="ro-RO" dirty="0" smtClean="0"/>
              <a:t>ție</a:t>
            </a:r>
            <a:r>
              <a:rPr lang="en-US" dirty="0" smtClean="0"/>
              <a:t>&gt;</a:t>
            </a:r>
            <a:r>
              <a:rPr lang="ro-RO" dirty="0" smtClean="0"/>
              <a:t> </a:t>
            </a:r>
            <a:r>
              <a:rPr lang="en-US" dirty="0" smtClean="0"/>
              <a:t>[</a:t>
            </a:r>
            <a:r>
              <a:rPr lang="en-US" dirty="0" err="1" smtClean="0"/>
              <a:t>Instruc</a:t>
            </a:r>
            <a:r>
              <a:rPr lang="ro-RO" dirty="0" smtClean="0"/>
              <a:t>ține1</a:t>
            </a:r>
            <a:r>
              <a:rPr lang="en-US" dirty="0" smtClean="0"/>
              <a:t>]</a:t>
            </a:r>
            <a:r>
              <a:rPr lang="ro-RO" dirty="0" smtClean="0"/>
              <a:t> </a:t>
            </a:r>
            <a:br>
              <a:rPr lang="ro-RO" dirty="0" smtClean="0"/>
            </a:br>
            <a:r>
              <a:rPr lang="ro-RO" dirty="0" smtClean="0"/>
              <a:t>Altfel </a:t>
            </a:r>
            <a:r>
              <a:rPr lang="en-US" dirty="0" smtClean="0"/>
              <a:t>[</a:t>
            </a:r>
            <a:r>
              <a:rPr lang="ro-RO" dirty="0" smtClean="0"/>
              <a:t>Instrucțiune2</a:t>
            </a:r>
            <a:r>
              <a:rPr lang="en-US" dirty="0" smtClean="0"/>
              <a:t>]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Similară instrucțiunii </a:t>
            </a:r>
            <a:r>
              <a:rPr lang="ro-RO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</a:t>
            </a:r>
          </a:p>
          <a:p>
            <a:r>
              <a:rPr lang="ro-RO" dirty="0" smtClean="0"/>
              <a:t>Se evaluează </a:t>
            </a:r>
            <a:r>
              <a:rPr lang="ro-RO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Condiția</a:t>
            </a:r>
            <a:r>
              <a:rPr lang="ro-RO" dirty="0" smtClean="0"/>
              <a:t>; dacă aceasta este adevărată se execută </a:t>
            </a:r>
            <a:r>
              <a:rPr lang="ro-RO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Instrucțiune1</a:t>
            </a:r>
            <a:r>
              <a:rPr lang="ro-RO" dirty="0" smtClean="0"/>
              <a:t>, altfel se execută </a:t>
            </a:r>
            <a:r>
              <a:rPr lang="ro-RO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Instrucțiune2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1497"/>
            <a:ext cx="9143999" cy="687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5433" t="9375" r="50627" b="59375"/>
          <a:stretch>
            <a:fillRect/>
          </a:stretch>
        </p:blipFill>
        <p:spPr bwMode="auto">
          <a:xfrm>
            <a:off x="428596" y="3214686"/>
            <a:ext cx="4939938" cy="2643206"/>
          </a:xfrm>
          <a:prstGeom prst="rect">
            <a:avLst/>
          </a:prstGeom>
          <a:noFill/>
          <a:ln w="28575">
            <a:solidFill>
              <a:srgbClr val="99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868346"/>
          </a:xfrm>
        </p:spPr>
        <p:txBody>
          <a:bodyPr>
            <a:normAutofit/>
          </a:bodyPr>
          <a:lstStyle/>
          <a:p>
            <a:r>
              <a:rPr lang="ro-RO" dirty="0" smtClean="0"/>
              <a:t>Aplicații</a:t>
            </a:r>
            <a:endParaRPr lang="ro-RO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558" r="6280"/>
          <a:stretch>
            <a:fillRect/>
          </a:stretch>
        </p:blipFill>
        <p:spPr bwMode="auto">
          <a:xfrm>
            <a:off x="2571736" y="1357298"/>
            <a:ext cx="6357982" cy="513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asetăText 3"/>
          <p:cNvSpPr txBox="1"/>
          <p:nvPr/>
        </p:nvSpPr>
        <p:spPr>
          <a:xfrm>
            <a:off x="0" y="2786058"/>
            <a:ext cx="28574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dirty="0" smtClean="0"/>
              <a:t>Trasarea unei litere (F), începând dintr-o poziție specificată</a:t>
            </a:r>
          </a:p>
          <a:p>
            <a:r>
              <a:rPr lang="ro-RO" sz="2800" dirty="0" smtClean="0"/>
              <a:t>(2,4)</a:t>
            </a:r>
            <a:endParaRPr lang="ro-RO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071546"/>
            <a:ext cx="7216429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asetăText 3"/>
          <p:cNvSpPr txBox="1"/>
          <p:nvPr/>
        </p:nvSpPr>
        <p:spPr>
          <a:xfrm>
            <a:off x="285720" y="357166"/>
            <a:ext cx="8643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Trasarea literei L – </a:t>
            </a:r>
            <a:r>
              <a:rPr lang="ro-RO" sz="2000" dirty="0" smtClean="0"/>
              <a:t>utilizând o procedură pentru desenarea unui pătrat </a:t>
            </a:r>
            <a:endParaRPr lang="ro-RO" sz="20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48635"/>
            <a:ext cx="6715172" cy="505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5379" t="39063" r="72962" b="4687"/>
          <a:stretch>
            <a:fillRect/>
          </a:stretch>
        </p:blipFill>
        <p:spPr bwMode="auto">
          <a:xfrm>
            <a:off x="5500694" y="1928802"/>
            <a:ext cx="2286016" cy="44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tăText 5"/>
          <p:cNvSpPr txBox="1"/>
          <p:nvPr/>
        </p:nvSpPr>
        <p:spPr>
          <a:xfrm>
            <a:off x="714348" y="642918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/>
              <a:t>Utilizarea procedurii Clama pentru desenarea </a:t>
            </a:r>
            <a:r>
              <a:rPr lang="ro-RO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semnului plus</a:t>
            </a:r>
            <a:endParaRPr lang="ro-RO" sz="24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749"/>
            <a:ext cx="9144000" cy="6879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asetăText 3"/>
          <p:cNvSpPr txBox="1"/>
          <p:nvPr/>
        </p:nvSpPr>
        <p:spPr>
          <a:xfrm>
            <a:off x="3929058" y="3429000"/>
            <a:ext cx="4572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Realizarea unui algoritm pentru desenarea unui </a:t>
            </a:r>
            <a:r>
              <a:rPr lang="ro-RO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dreptunghi</a:t>
            </a:r>
            <a:endParaRPr lang="ro-RO" sz="24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749"/>
            <a:ext cx="9144000" cy="6879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asetăText 2"/>
          <p:cNvSpPr txBox="1"/>
          <p:nvPr/>
        </p:nvSpPr>
        <p:spPr>
          <a:xfrm>
            <a:off x="642910" y="3643314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Algoritm pentru desenarea unei </a:t>
            </a:r>
            <a:r>
              <a:rPr lang="ro-RO" sz="2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spirale</a:t>
            </a:r>
            <a:endParaRPr lang="ro-RO" sz="24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 flipH="1">
            <a:off x="5786446" y="642918"/>
            <a:ext cx="2214578" cy="500066"/>
          </a:xfrm>
          <a:prstGeom prst="homePlate">
            <a:avLst/>
          </a:prstGeom>
          <a:solidFill>
            <a:schemeClr val="bg1"/>
          </a:solidFill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o-RO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o-RO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Executantul” Cangurul</a:t>
            </a:r>
            <a:endParaRPr lang="ro-RO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ând de explicație 1 11"/>
          <p:cNvSpPr/>
          <p:nvPr/>
        </p:nvSpPr>
        <p:spPr>
          <a:xfrm>
            <a:off x="1571604" y="1428736"/>
            <a:ext cx="1143008" cy="428628"/>
          </a:xfrm>
          <a:prstGeom prst="borderCallout1">
            <a:avLst>
              <a:gd name="adj1" fmla="val 18750"/>
              <a:gd name="adj2" fmla="val -8333"/>
              <a:gd name="adj3" fmla="val -158268"/>
              <a:gd name="adj4" fmla="val -113410"/>
            </a:avLst>
          </a:prstGeom>
          <a:ln>
            <a:tailEnd type="triangle"/>
          </a:ln>
          <a:effectLst>
            <a:softEdge rad="127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o-RO" dirty="0" smtClean="0"/>
              <a:t>Execută</a:t>
            </a:r>
            <a:endParaRPr lang="ro-RO" dirty="0"/>
          </a:p>
        </p:txBody>
      </p:sp>
      <p:sp>
        <p:nvSpPr>
          <p:cNvPr id="13" name="Rând de explicație 1 12"/>
          <p:cNvSpPr/>
          <p:nvPr/>
        </p:nvSpPr>
        <p:spPr>
          <a:xfrm>
            <a:off x="1571604" y="1857364"/>
            <a:ext cx="1143008" cy="428628"/>
          </a:xfrm>
          <a:prstGeom prst="borderCallout1">
            <a:avLst>
              <a:gd name="adj1" fmla="val 18750"/>
              <a:gd name="adj2" fmla="val -8333"/>
              <a:gd name="adj3" fmla="val -158268"/>
              <a:gd name="adj4" fmla="val -113410"/>
            </a:avLst>
          </a:prstGeom>
          <a:ln>
            <a:tailEnd type="triangle"/>
          </a:ln>
          <a:effectLst>
            <a:softEdge rad="127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o-RO" dirty="0" smtClean="0"/>
              <a:t>Stop</a:t>
            </a:r>
            <a:endParaRPr lang="ro-RO" dirty="0"/>
          </a:p>
        </p:txBody>
      </p:sp>
      <p:sp>
        <p:nvSpPr>
          <p:cNvPr id="14" name="Rând de explicație 1 13"/>
          <p:cNvSpPr/>
          <p:nvPr/>
        </p:nvSpPr>
        <p:spPr>
          <a:xfrm>
            <a:off x="1571604" y="2214554"/>
            <a:ext cx="1143008" cy="428628"/>
          </a:xfrm>
          <a:prstGeom prst="borderCallout1">
            <a:avLst>
              <a:gd name="adj1" fmla="val 18750"/>
              <a:gd name="adj2" fmla="val -8333"/>
              <a:gd name="adj3" fmla="val -158268"/>
              <a:gd name="adj4" fmla="val -113410"/>
            </a:avLst>
          </a:prstGeom>
          <a:ln>
            <a:tailEnd type="triangle"/>
          </a:ln>
          <a:effectLst>
            <a:softEdge rad="127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o-RO" dirty="0" smtClean="0"/>
              <a:t>Control</a:t>
            </a:r>
            <a:endParaRPr lang="ro-RO" dirty="0"/>
          </a:p>
        </p:txBody>
      </p:sp>
      <p:sp>
        <p:nvSpPr>
          <p:cNvPr id="15" name="Rând de explicație 1 14"/>
          <p:cNvSpPr/>
          <p:nvPr/>
        </p:nvSpPr>
        <p:spPr>
          <a:xfrm>
            <a:off x="1571604" y="2571744"/>
            <a:ext cx="1143008" cy="571504"/>
          </a:xfrm>
          <a:prstGeom prst="borderCallout1">
            <a:avLst>
              <a:gd name="adj1" fmla="val 18750"/>
              <a:gd name="adj2" fmla="val -8333"/>
              <a:gd name="adj3" fmla="val -138576"/>
              <a:gd name="adj4" fmla="val -113410"/>
            </a:avLst>
          </a:prstGeom>
          <a:ln>
            <a:tailEnd type="triangle"/>
          </a:ln>
          <a:effectLst>
            <a:softEdge rad="127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o-RO" dirty="0" smtClean="0"/>
              <a:t>Executare automată</a:t>
            </a:r>
            <a:endParaRPr lang="ro-RO" dirty="0"/>
          </a:p>
        </p:txBody>
      </p:sp>
      <p:sp>
        <p:nvSpPr>
          <p:cNvPr id="16" name="Rând de explicație 1 15"/>
          <p:cNvSpPr/>
          <p:nvPr/>
        </p:nvSpPr>
        <p:spPr>
          <a:xfrm>
            <a:off x="1571604" y="3143248"/>
            <a:ext cx="1143008" cy="571504"/>
          </a:xfrm>
          <a:prstGeom prst="borderCallout1">
            <a:avLst>
              <a:gd name="adj1" fmla="val 18750"/>
              <a:gd name="adj2" fmla="val -8333"/>
              <a:gd name="adj3" fmla="val -170576"/>
              <a:gd name="adj4" fmla="val -107256"/>
            </a:avLst>
          </a:prstGeom>
          <a:ln>
            <a:tailEnd type="triangle"/>
          </a:ln>
          <a:effectLst>
            <a:softEdge rad="127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o-RO" dirty="0" smtClean="0"/>
              <a:t>Executare manuală</a:t>
            </a:r>
            <a:endParaRPr lang="ro-RO" dirty="0"/>
          </a:p>
        </p:txBody>
      </p:sp>
      <p:sp>
        <p:nvSpPr>
          <p:cNvPr id="17" name="Rând de explicație 1 16"/>
          <p:cNvSpPr/>
          <p:nvPr/>
        </p:nvSpPr>
        <p:spPr>
          <a:xfrm>
            <a:off x="1571604" y="3714752"/>
            <a:ext cx="1143008" cy="428628"/>
          </a:xfrm>
          <a:prstGeom prst="borderCallout1">
            <a:avLst>
              <a:gd name="adj1" fmla="val 18750"/>
              <a:gd name="adj2" fmla="val -8333"/>
              <a:gd name="adj3" fmla="val -276421"/>
              <a:gd name="adj4" fmla="val -114641"/>
            </a:avLst>
          </a:prstGeom>
          <a:ln>
            <a:tailEnd type="triangle"/>
          </a:ln>
          <a:effectLst>
            <a:softEdge rad="127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ro-RO" dirty="0" smtClean="0"/>
              <a:t>Ieșire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846158"/>
          </a:xfrm>
        </p:spPr>
        <p:txBody>
          <a:bodyPr/>
          <a:lstStyle/>
          <a:p>
            <a:r>
              <a:rPr lang="ro-RO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Comenzi simple</a:t>
            </a:r>
            <a:endParaRPr lang="ro-RO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27832" t="38086" r="36279" b="45312"/>
          <a:stretch>
            <a:fillRect/>
          </a:stretch>
        </p:blipFill>
        <p:spPr bwMode="auto">
          <a:xfrm>
            <a:off x="2500298" y="1214422"/>
            <a:ext cx="617728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tăText 4"/>
          <p:cNvSpPr txBox="1"/>
          <p:nvPr/>
        </p:nvSpPr>
        <p:spPr>
          <a:xfrm>
            <a:off x="357158" y="3786190"/>
            <a:ext cx="8501122" cy="169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o-RO" dirty="0" smtClean="0"/>
              <a:t>	</a:t>
            </a:r>
            <a:r>
              <a:rPr lang="ro-RO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putem insera în program fie printr-un simplu click pe butonul corespunzător numelui, fie utilizând combinația de taste asociată, fie tastând numele comenzii.</a:t>
            </a:r>
            <a:endParaRPr lang="ro-RO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 l="28027" t="40234" r="48535" b="50000"/>
          <a:stretch>
            <a:fillRect/>
          </a:stretch>
        </p:blipFill>
        <p:spPr bwMode="auto">
          <a:xfrm>
            <a:off x="5429256" y="5143512"/>
            <a:ext cx="342902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setăText 6"/>
          <p:cNvSpPr txBox="1"/>
          <p:nvPr/>
        </p:nvSpPr>
        <p:spPr>
          <a:xfrm>
            <a:off x="285720" y="1357298"/>
            <a:ext cx="1928826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ro-RO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</a:t>
            </a:r>
          </a:p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ro-RO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SALT</a:t>
            </a:r>
          </a:p>
          <a:p>
            <a:pPr>
              <a:lnSpc>
                <a:spcPct val="150000"/>
              </a:lnSpc>
              <a:buBlip>
                <a:blip r:embed="rId4"/>
              </a:buBlip>
            </a:pPr>
            <a:r>
              <a:rPr lang="ro-RO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ROTIRE</a:t>
            </a:r>
            <a:endParaRPr lang="ro-RO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Comanda</a:t>
            </a:r>
            <a:r>
              <a:rPr lang="ro-RO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o-RO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</a:t>
            </a:r>
            <a:endParaRPr lang="ro-RO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stituent conținut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o-RO" dirty="0" smtClean="0"/>
              <a:t>Cangurul se va deplasa, cu un pătrățel, în direcția în care se ”uită” și va trasa o linie dreaptă pe traiectoria pe care a mers</a:t>
            </a:r>
          </a:p>
          <a:p>
            <a:pPr>
              <a:buNone/>
            </a:pPr>
            <a:endParaRPr lang="ro-RO" dirty="0"/>
          </a:p>
          <a:p>
            <a:pPr>
              <a:buNone/>
            </a:pPr>
            <a:endParaRPr lang="ro-RO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r="42398" b="66981"/>
          <a:stretch>
            <a:fillRect/>
          </a:stretch>
        </p:blipFill>
        <p:spPr bwMode="auto">
          <a:xfrm>
            <a:off x="4357686" y="3357562"/>
            <a:ext cx="4143404" cy="177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 l="42946" t="9119" r="45298" b="73585"/>
          <a:stretch>
            <a:fillRect/>
          </a:stretch>
        </p:blipFill>
        <p:spPr bwMode="auto">
          <a:xfrm>
            <a:off x="928662" y="3857628"/>
            <a:ext cx="1000132" cy="110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ăgeată la dreapta 8"/>
          <p:cNvSpPr/>
          <p:nvPr/>
        </p:nvSpPr>
        <p:spPr>
          <a:xfrm>
            <a:off x="2643174" y="4000504"/>
            <a:ext cx="1285884" cy="785818"/>
          </a:xfrm>
          <a:prstGeom prst="rightArrow">
            <a:avLst/>
          </a:prstGeom>
          <a:solidFill>
            <a:srgbClr val="9933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Comanda SALT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o-RO" dirty="0"/>
              <a:t>Cangurul </a:t>
            </a:r>
            <a:r>
              <a:rPr lang="en-US" dirty="0"/>
              <a:t>se </a:t>
            </a:r>
            <a:r>
              <a:rPr lang="ro-RO" dirty="0"/>
              <a:t>va deplasa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direcţia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care se “</a:t>
            </a:r>
            <a:r>
              <a:rPr lang="en-US" dirty="0" err="1"/>
              <a:t>uită</a:t>
            </a:r>
            <a:r>
              <a:rPr lang="en-US" dirty="0"/>
              <a:t>”, cu un </a:t>
            </a:r>
            <a:r>
              <a:rPr lang="en-US" dirty="0" err="1"/>
              <a:t>pătrăţel</a:t>
            </a:r>
            <a:r>
              <a:rPr lang="en-US" dirty="0"/>
              <a:t>, </a:t>
            </a:r>
            <a:r>
              <a:rPr lang="en-US" dirty="0" err="1"/>
              <a:t>dar</a:t>
            </a:r>
            <a:r>
              <a:rPr lang="en-US" dirty="0"/>
              <a:t> nu </a:t>
            </a:r>
            <a:r>
              <a:rPr lang="ro-RO" dirty="0"/>
              <a:t>va trasa </a:t>
            </a:r>
            <a:r>
              <a:rPr lang="ro-RO" dirty="0" err="1"/>
              <a:t>nicio</a:t>
            </a:r>
            <a:r>
              <a:rPr lang="ro-RO" dirty="0"/>
              <a:t> </a:t>
            </a:r>
            <a:r>
              <a:rPr lang="en-US" dirty="0" err="1"/>
              <a:t>linie</a:t>
            </a:r>
            <a:r>
              <a:rPr lang="en-US" dirty="0"/>
              <a:t>;</a:t>
            </a:r>
            <a:endParaRPr lang="ro-RO" dirty="0"/>
          </a:p>
          <a:p>
            <a:endParaRPr lang="ro-RO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5329" t="9120" r="45298" b="68868"/>
          <a:stretch>
            <a:fillRect/>
          </a:stretch>
        </p:blipFill>
        <p:spPr bwMode="auto">
          <a:xfrm>
            <a:off x="5000628" y="3429000"/>
            <a:ext cx="342902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 l="42946" t="9119" r="45298" b="73585"/>
          <a:stretch>
            <a:fillRect/>
          </a:stretch>
        </p:blipFill>
        <p:spPr bwMode="auto">
          <a:xfrm>
            <a:off x="1357290" y="3571876"/>
            <a:ext cx="1000132" cy="110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ăgeată la dreapta 5"/>
          <p:cNvSpPr/>
          <p:nvPr/>
        </p:nvSpPr>
        <p:spPr>
          <a:xfrm>
            <a:off x="3143240" y="3571876"/>
            <a:ext cx="1285884" cy="785818"/>
          </a:xfrm>
          <a:prstGeom prst="rightArrow">
            <a:avLst/>
          </a:prstGeom>
          <a:solidFill>
            <a:srgbClr val="9933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Comanda ROTIRE</a:t>
            </a:r>
            <a:endParaRPr lang="ro-RO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156" t="8839" r="48820" b="67485"/>
          <a:stretch>
            <a:fillRect/>
          </a:stretch>
        </p:blipFill>
        <p:spPr bwMode="auto">
          <a:xfrm>
            <a:off x="5000627" y="3143248"/>
            <a:ext cx="352903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 l="42946" t="9119" r="45298" b="73585"/>
          <a:stretch>
            <a:fillRect/>
          </a:stretch>
        </p:blipFill>
        <p:spPr bwMode="auto">
          <a:xfrm>
            <a:off x="1285852" y="3214686"/>
            <a:ext cx="1000132" cy="110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ăgeată la dreapta 7"/>
          <p:cNvSpPr/>
          <p:nvPr/>
        </p:nvSpPr>
        <p:spPr>
          <a:xfrm>
            <a:off x="3143240" y="3571876"/>
            <a:ext cx="1285884" cy="785818"/>
          </a:xfrm>
          <a:prstGeom prst="rightArrow">
            <a:avLst/>
          </a:prstGeom>
          <a:solidFill>
            <a:srgbClr val="9933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1357290" y="1357298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dirty="0"/>
              <a:t>Cangurul se va </a:t>
            </a:r>
            <a:r>
              <a:rPr lang="en-US" sz="3200" dirty="0"/>
              <a:t>rot</a:t>
            </a:r>
            <a:r>
              <a:rPr lang="ro-RO" sz="3200" dirty="0"/>
              <a:t>i</a:t>
            </a:r>
            <a:r>
              <a:rPr lang="en-US" sz="3200" dirty="0"/>
              <a:t> cu 90</a:t>
            </a:r>
            <a:r>
              <a:rPr lang="ro-RO" sz="3200" baseline="30000" dirty="0"/>
              <a:t>0</a:t>
            </a:r>
            <a:r>
              <a:rPr lang="en-US" sz="3200" dirty="0"/>
              <a:t>  </a:t>
            </a:r>
            <a:r>
              <a:rPr lang="ro-RO" sz="3200" dirty="0"/>
              <a:t>în sensul </a:t>
            </a:r>
            <a:r>
              <a:rPr lang="en-US" sz="3200" dirty="0" err="1"/>
              <a:t>acel</a:t>
            </a:r>
            <a:r>
              <a:rPr lang="ro-RO" sz="3200" dirty="0"/>
              <a:t>or</a:t>
            </a:r>
            <a:r>
              <a:rPr lang="en-US" sz="3200" dirty="0"/>
              <a:t> </a:t>
            </a:r>
            <a:r>
              <a:rPr lang="ro-RO" sz="3200" dirty="0"/>
              <a:t> </a:t>
            </a:r>
            <a:r>
              <a:rPr lang="ro-RO" sz="3200" dirty="0" smtClean="0"/>
              <a:t>  </a:t>
            </a:r>
            <a:r>
              <a:rPr lang="en-US" sz="3200" dirty="0" err="1" smtClean="0"/>
              <a:t>ceasorniculu</a:t>
            </a:r>
            <a:r>
              <a:rPr lang="ro-RO" sz="3200" dirty="0"/>
              <a:t>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Comenzi avansate</a:t>
            </a:r>
            <a:endParaRPr lang="ro-RO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6386" t="41196" r="13894" b="39863"/>
          <a:stretch>
            <a:fillRect/>
          </a:stretch>
        </p:blipFill>
        <p:spPr bwMode="auto">
          <a:xfrm>
            <a:off x="500034" y="1500174"/>
            <a:ext cx="850112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3071802" y="2285992"/>
            <a:ext cx="2000264" cy="285752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7" name="Oval 6"/>
          <p:cNvSpPr/>
          <p:nvPr/>
        </p:nvSpPr>
        <p:spPr>
          <a:xfrm>
            <a:off x="3143240" y="3214686"/>
            <a:ext cx="2000264" cy="285752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8" name="Oval 7"/>
          <p:cNvSpPr/>
          <p:nvPr/>
        </p:nvSpPr>
        <p:spPr>
          <a:xfrm>
            <a:off x="3286116" y="3500438"/>
            <a:ext cx="4500594" cy="428628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9" name="CasetăText 8"/>
          <p:cNvSpPr txBox="1"/>
          <p:nvPr/>
        </p:nvSpPr>
        <p:spPr>
          <a:xfrm>
            <a:off x="1071538" y="4357694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/>
              <a:t>	Pentru algoritmi mai complicați putem utiliza procedurile, care se scriu înaintea programului utilizând cuvântul rezervat </a:t>
            </a:r>
            <a:r>
              <a:rPr lang="ro-RO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PROCEDURA</a:t>
            </a:r>
            <a:r>
              <a:rPr lang="ro-RO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dirty="0" smtClean="0"/>
              <a:t>și se apelează în programul principal prin intermediul cuvântului rezervat </a:t>
            </a:r>
            <a:r>
              <a:rPr lang="ro-RO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EXECUTA</a:t>
            </a:r>
            <a:endParaRPr lang="ro-RO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Oval 9"/>
          <p:cNvSpPr/>
          <p:nvPr/>
        </p:nvSpPr>
        <p:spPr>
          <a:xfrm>
            <a:off x="3143240" y="2571744"/>
            <a:ext cx="3214710" cy="642942"/>
          </a:xfrm>
          <a:prstGeom prst="ellipse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5043494" cy="1143000"/>
          </a:xfrm>
        </p:spPr>
        <p:txBody>
          <a:bodyPr/>
          <a:lstStyle/>
          <a:p>
            <a:r>
              <a:rPr lang="ro-RO" dirty="0" smtClean="0"/>
              <a:t>Repeta </a:t>
            </a:r>
            <a:r>
              <a:rPr lang="en-US" dirty="0" smtClean="0"/>
              <a:t>&lt;N&gt; </a:t>
            </a:r>
            <a:r>
              <a:rPr lang="en-US" dirty="0" err="1" smtClean="0"/>
              <a:t>ori</a:t>
            </a:r>
            <a:endParaRPr lang="ro-RO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14290"/>
            <a:ext cx="26289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7050" y="1785926"/>
            <a:ext cx="60769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tăText 5"/>
          <p:cNvSpPr txBox="1"/>
          <p:nvPr/>
        </p:nvSpPr>
        <p:spPr>
          <a:xfrm>
            <a:off x="571472" y="1500174"/>
            <a:ext cx="2286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Repet</a:t>
            </a:r>
            <a:r>
              <a:rPr lang="ro-RO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ă</a:t>
            </a:r>
            <a:r>
              <a:rPr lang="ro-RO" sz="2800" dirty="0" smtClean="0"/>
              <a:t> un set de instrucțiuni de </a:t>
            </a:r>
            <a:r>
              <a:rPr lang="ro-RO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o-RO" sz="2800" dirty="0" smtClean="0"/>
              <a:t> ori</a:t>
            </a:r>
            <a:endParaRPr lang="ro-RO" sz="2800" dirty="0"/>
          </a:p>
        </p:txBody>
      </p:sp>
      <p:sp>
        <p:nvSpPr>
          <p:cNvPr id="7" name="CasetăText 6"/>
          <p:cNvSpPr txBox="1"/>
          <p:nvPr/>
        </p:nvSpPr>
        <p:spPr>
          <a:xfrm>
            <a:off x="357158" y="3500438"/>
            <a:ext cx="2857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 smtClean="0"/>
              <a:t>REPETĂ </a:t>
            </a:r>
            <a:r>
              <a:rPr lang="ro-RO" b="1" dirty="0" smtClean="0"/>
              <a:t> </a:t>
            </a:r>
            <a:r>
              <a:rPr lang="vi-VN" b="1" dirty="0" smtClean="0"/>
              <a:t>N ORI </a:t>
            </a:r>
            <a:endParaRPr lang="ro-RO" b="1" dirty="0" smtClean="0"/>
          </a:p>
          <a:p>
            <a:r>
              <a:rPr lang="vi-VN" b="1" dirty="0" smtClean="0"/>
              <a:t>Secvenţă</a:t>
            </a:r>
            <a:endParaRPr lang="vi-VN" dirty="0" smtClean="0"/>
          </a:p>
          <a:p>
            <a:r>
              <a:rPr lang="vi-VN" b="1" dirty="0" smtClean="0"/>
              <a:t>SFÎRŞITUL</a:t>
            </a:r>
            <a:r>
              <a:rPr lang="ro-RO" b="1" dirty="0" smtClean="0"/>
              <a:t> </a:t>
            </a:r>
            <a:r>
              <a:rPr lang="vi-VN" b="1" dirty="0" smtClean="0"/>
              <a:t>REPETĂRII</a:t>
            </a:r>
            <a:endParaRPr lang="vi-VN" dirty="0" smtClean="0"/>
          </a:p>
          <a:p>
            <a:endParaRPr lang="ro-RO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err="1" smtClean="0"/>
              <a:t>Cît</a:t>
            </a:r>
            <a:r>
              <a:rPr lang="ro-RO" dirty="0" smtClean="0"/>
              <a:t> </a:t>
            </a:r>
            <a:r>
              <a:rPr lang="en-US" dirty="0" smtClean="0"/>
              <a:t>&lt;</a:t>
            </a:r>
            <a:r>
              <a:rPr lang="en-US" dirty="0" err="1" smtClean="0"/>
              <a:t>condi</a:t>
            </a:r>
            <a:r>
              <a:rPr lang="ro-RO" dirty="0" smtClean="0"/>
              <a:t>ție</a:t>
            </a:r>
            <a:r>
              <a:rPr lang="en-US" dirty="0" smtClean="0"/>
              <a:t>&gt;</a:t>
            </a:r>
            <a:endParaRPr lang="ro-RO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857752" y="4429132"/>
            <a:ext cx="3455001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tăText 5"/>
          <p:cNvSpPr txBox="1"/>
          <p:nvPr/>
        </p:nvSpPr>
        <p:spPr>
          <a:xfrm>
            <a:off x="785786" y="3714752"/>
            <a:ext cx="3429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itchFamily="2" charset="2"/>
              <a:buChar char="q"/>
            </a:pP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E_MARGINE</a:t>
            </a: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itchFamily="2" charset="2"/>
              <a:buChar char="q"/>
            </a:pP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 E_MARGINE</a:t>
            </a: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itchFamily="2" charset="2"/>
              <a:buChar char="q"/>
            </a:pP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E_LINIE</a:t>
            </a: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  <a:buFont typeface="Wingdings" pitchFamily="2" charset="2"/>
              <a:buChar char="q"/>
            </a:pP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 E_LINIE</a:t>
            </a:r>
            <a:endParaRPr lang="ro-RO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asetăText 6"/>
          <p:cNvSpPr txBox="1"/>
          <p:nvPr/>
        </p:nvSpPr>
        <p:spPr>
          <a:xfrm>
            <a:off x="1142976" y="1357298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/>
              <a:t>Atâta timp cât condiția este îndeplinită, se execută instrucțiunile care se regăsesc până la sfârșitul ciclului.  </a:t>
            </a:r>
            <a:endParaRPr lang="ro-RO" sz="2400" dirty="0"/>
          </a:p>
        </p:txBody>
      </p:sp>
      <p:sp>
        <p:nvSpPr>
          <p:cNvPr id="8" name="CasetăText 7"/>
          <p:cNvSpPr txBox="1"/>
          <p:nvPr/>
        </p:nvSpPr>
        <p:spPr>
          <a:xfrm>
            <a:off x="571472" y="3214686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Condiții posibile:</a:t>
            </a:r>
            <a:endParaRPr lang="ro-RO" sz="3200" b="1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asetăText 8"/>
          <p:cNvSpPr txBox="1"/>
          <p:nvPr/>
        </p:nvSpPr>
        <p:spPr>
          <a:xfrm>
            <a:off x="4286248" y="2285992"/>
            <a:ext cx="3500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 &lt;</a:t>
            </a:r>
            <a:r>
              <a:rPr lang="ro-RO" sz="24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condiție</a:t>
            </a:r>
            <a:r>
              <a:rPr lang="vi-VN" sz="24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</a:t>
            </a:r>
          </a:p>
          <a:p>
            <a:r>
              <a:rPr lang="vi-VN" sz="24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Secvenţă</a:t>
            </a:r>
          </a:p>
          <a:p>
            <a:r>
              <a:rPr lang="vi-VN" sz="24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SFÎRŞITUL CICLULUI</a:t>
            </a:r>
          </a:p>
          <a:p>
            <a:endParaRPr lang="ro-RO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237</Words>
  <Application>Microsoft Office PowerPoint</Application>
  <PresentationFormat>Expunere pe ecran (4:3)</PresentationFormat>
  <Paragraphs>49</Paragraphs>
  <Slides>17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17</vt:i4>
      </vt:variant>
    </vt:vector>
  </HeadingPairs>
  <TitlesOfParts>
    <vt:vector size="18" baseType="lpstr">
      <vt:lpstr>Temă Office</vt:lpstr>
      <vt:lpstr>Executantul Cangurul</vt:lpstr>
      <vt:lpstr>Diapozitivul 2</vt:lpstr>
      <vt:lpstr>Comenzi simple</vt:lpstr>
      <vt:lpstr>Comanda PAS</vt:lpstr>
      <vt:lpstr>Comanda SALT</vt:lpstr>
      <vt:lpstr>Comanda ROTIRE</vt:lpstr>
      <vt:lpstr>Comenzi avansate</vt:lpstr>
      <vt:lpstr>Repeta &lt;N&gt; ori</vt:lpstr>
      <vt:lpstr>Cît &lt;condiție&gt;</vt:lpstr>
      <vt:lpstr>Diapozitivul 10</vt:lpstr>
      <vt:lpstr>Daca &lt;Condiție&gt; [Instrucține1]  Altfel [Instrucțiune2]</vt:lpstr>
      <vt:lpstr>Diapozitivul 12</vt:lpstr>
      <vt:lpstr>Aplicații</vt:lpstr>
      <vt:lpstr>Diapozitivul 14</vt:lpstr>
      <vt:lpstr>Diapozitivul 15</vt:lpstr>
      <vt:lpstr>Diapozitivul 16</vt:lpstr>
      <vt:lpstr>Diapozitivul 17</vt:lpstr>
    </vt:vector>
  </TitlesOfParts>
  <Company>Unitate Scolara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Popescu</dc:creator>
  <cp:lastModifiedBy>Doina Preda</cp:lastModifiedBy>
  <cp:revision>19</cp:revision>
  <dcterms:created xsi:type="dcterms:W3CDTF">2012-12-10T13:27:09Z</dcterms:created>
  <dcterms:modified xsi:type="dcterms:W3CDTF">2012-12-13T14:19:37Z</dcterms:modified>
</cp:coreProperties>
</file>